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169920"/>
            <a:ext cx="8855640" cy="1524600"/>
          </a:xfrm>
          <a:prstGeom prst="rect">
            <a:avLst/>
          </a:prstGeom>
        </p:spPr>
        <p:txBody>
          <a:bodyPr lIns="0" rIns="0" tIns="0" bIns="0" anchor="ctr"/>
          <a:p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rIns="0" tIns="0" bIns="0" anchor="ctr">
            <a:normAutofit fontScale="43000"/>
          </a:bodyPr>
          <a:p>
            <a:r>
              <a:rPr b="1" lang="ru-RU" sz="4800" spc="-1" strike="noStrike">
                <a:solidFill>
                  <a:srgbClr val="333333"/>
                </a:solidFill>
                <a:latin typeface="Noto Sans Regular"/>
              </a:rPr>
              <a:t>Для правки текста заглавия щёлкните мышью</a:t>
            </a:r>
            <a:endParaRPr b="1" lang="ru-RU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Noto Sans Bold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333333"/>
              </a:solidFill>
              <a:latin typeface="Noto Sans Bold"/>
            </a:endParaRPr>
          </a:p>
          <a:p>
            <a:pPr lvl="1" marL="864000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333333"/>
                </a:solidFill>
                <a:latin typeface="Noto Sans Bold"/>
              </a:rPr>
              <a:t>Второй уровень структуры</a:t>
            </a:r>
            <a:endParaRPr b="0" lang="ru-RU" sz="2400" spc="-1" strike="noStrike">
              <a:solidFill>
                <a:srgbClr val="333333"/>
              </a:solidFill>
              <a:latin typeface="Noto Sans Bold"/>
            </a:endParaRPr>
          </a:p>
          <a:p>
            <a:pPr lvl="2" marL="1296000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Noto Sans Bold"/>
              </a:rPr>
              <a:t>Третий уровень структуры</a:t>
            </a:r>
            <a:endParaRPr b="0" lang="ru-RU" sz="2400" spc="-1" strike="noStrike">
              <a:solidFill>
                <a:srgbClr val="333333"/>
              </a:solidFill>
              <a:latin typeface="Noto Sans Bold"/>
            </a:endParaRPr>
          </a:p>
          <a:p>
            <a:pPr lvl="3" marL="1728000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333333"/>
                </a:solidFill>
                <a:latin typeface="Noto Sans Bold"/>
              </a:rPr>
              <a:t>Четвёртый уровень структуры</a:t>
            </a:r>
            <a:endParaRPr b="0" lang="ru-RU" sz="2400" spc="-1" strike="noStrike">
              <a:solidFill>
                <a:srgbClr val="333333"/>
              </a:solidFill>
              <a:latin typeface="Noto Sans Bold"/>
            </a:endParaRPr>
          </a:p>
          <a:p>
            <a:pPr lvl="4" marL="2160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Noto Sans Bold"/>
              </a:rPr>
              <a:t>Пятый уровень структуры</a:t>
            </a:r>
            <a:endParaRPr b="0" lang="ru-RU" sz="2400" spc="-1" strike="noStrike">
              <a:solidFill>
                <a:srgbClr val="333333"/>
              </a:solidFill>
              <a:latin typeface="Noto Sans Bold"/>
            </a:endParaRPr>
          </a:p>
          <a:p>
            <a:pPr lvl="5" marL="2592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Noto Sans Bold"/>
              </a:rPr>
              <a:t>Шестой уровень структуры</a:t>
            </a:r>
            <a:endParaRPr b="0" lang="ru-RU" sz="2400" spc="-1" strike="noStrike">
              <a:solidFill>
                <a:srgbClr val="333333"/>
              </a:solidFill>
              <a:latin typeface="Noto Sans Bold"/>
            </a:endParaRPr>
          </a:p>
          <a:p>
            <a:pPr lvl="6" marL="3024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Noto Sans Bold"/>
              </a:rPr>
              <a:t>Седьмой уровень структуры</a:t>
            </a:r>
            <a:endParaRPr b="0" lang="ru-RU" sz="2400" spc="-1" strike="noStrike">
              <a:solidFill>
                <a:srgbClr val="333333"/>
              </a:solidFill>
              <a:latin typeface="Noto Sans Bold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latin typeface="Noto Sans Regular"/>
              </a:rPr>
              <a:t>&lt;дата/время&gt;</a:t>
            </a:r>
            <a:endParaRPr b="0" lang="ru-RU" sz="1400" spc="-1" strike="noStrike">
              <a:latin typeface="Noto Sans Regula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ru-RU" sz="1400" spc="-1" strike="noStrike">
                <a:latin typeface="Noto Sans Regular"/>
              </a:rPr>
              <a:t>&lt;нижний колонтитул&gt;</a:t>
            </a:r>
            <a:endParaRPr b="0" lang="ru-RU" sz="1400" spc="-1" strike="noStrike">
              <a:latin typeface="Noto Sans Regula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69F4FE1F-AEEC-48CA-88B2-EC17E8378EE1}" type="slidenum">
              <a:rPr b="0" lang="ru-RU" sz="1400" spc="-1" strike="noStrike">
                <a:latin typeface="Noto Sans Regular"/>
              </a:rPr>
              <a:t>&lt;номер&gt;</a:t>
            </a:fld>
            <a:r>
              <a:rPr b="0" lang="ru-RU" sz="1400" spc="-1" strike="noStrike">
                <a:latin typeface="Noto Sans Regular"/>
              </a:rPr>
              <a:t> / </a:t>
            </a:r>
            <a:fld id="{E3B6B15B-E2D8-4DDB-BBD2-FD38C7127A3E}" type="slidecount">
              <a:rPr b="0" lang="ru-RU" sz="1400" spc="-1" strike="noStrike">
                <a:latin typeface="Noto Sans Regular"/>
              </a:rPr>
              <a:t>&lt;число&gt;</a:t>
            </a:fld>
            <a:endParaRPr b="0" lang="ru-RU" sz="1400" spc="-1" strike="noStrike">
              <a:latin typeface="Noto Sans Regular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ru-RU" sz="4400" spc="-1" strike="noStrike">
                <a:solidFill>
                  <a:srgbClr val="333333"/>
                </a:solidFill>
                <a:latin typeface="Noto Sans Regular"/>
              </a:rPr>
              <a:t>Для правки текста заглавия щёлкните мышью</a:t>
            </a:r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333333"/>
                </a:solidFill>
                <a:latin typeface="Noto Sans Regular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333333"/>
                </a:solidFill>
                <a:latin typeface="Noto Sans Regular"/>
              </a:rPr>
              <a:t>Второй уровень структуры</a:t>
            </a:r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  <a:p>
            <a:pPr lvl="2" marL="1296000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333333"/>
                </a:solidFill>
                <a:latin typeface="Noto Sans Regular"/>
              </a:rPr>
              <a:t>Третий уровень структуры</a:t>
            </a:r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  <a:p>
            <a:pPr lvl="3" marL="1728000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333333"/>
                </a:solidFill>
                <a:latin typeface="Noto Sans Regular"/>
              </a:rPr>
              <a:t>Четвёртый уровень структуры</a:t>
            </a:r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  <a:p>
            <a:pPr lvl="4" marL="2160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333333"/>
                </a:solidFill>
                <a:latin typeface="Noto Sans Regular"/>
              </a:rPr>
              <a:t>Пятый уровень структуры</a:t>
            </a:r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  <a:p>
            <a:pPr lvl="5" marL="2592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333333"/>
                </a:solidFill>
                <a:latin typeface="Noto Sans Regular"/>
              </a:rPr>
              <a:t>Шестой уровень структуры</a:t>
            </a:r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  <a:p>
            <a:pPr lvl="6" marL="3024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333333"/>
                </a:solidFill>
                <a:latin typeface="Noto Sans Regular"/>
              </a:rPr>
              <a:t>Седьмой уровень структуры</a:t>
            </a:r>
            <a:endParaRPr b="0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latin typeface="Noto Sans Regular"/>
              </a:rPr>
              <a:t>&lt;дата/время&gt;</a:t>
            </a:r>
            <a:endParaRPr b="0" lang="ru-RU" sz="1400" spc="-1" strike="noStrike">
              <a:latin typeface="Noto Sans Regular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ru-RU" sz="1400" spc="-1" strike="noStrike">
                <a:latin typeface="Noto Sans Regular"/>
              </a:rPr>
              <a:t>&lt;нижний колонтитул&gt;</a:t>
            </a:r>
            <a:endParaRPr b="0" lang="ru-RU" sz="1400" spc="-1" strike="noStrike">
              <a:latin typeface="Noto Sans Regular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B576F676-7AF9-49B2-93E1-62050B33B534}" type="slidenum">
              <a:rPr b="0" lang="ru-RU" sz="1400" spc="-1" strike="noStrike">
                <a:latin typeface="Noto Sans Regular"/>
              </a:rPr>
              <a:t>&lt;номер&gt;</a:t>
            </a:fld>
            <a:r>
              <a:rPr b="0" lang="ru-RU" sz="1400" spc="-1" strike="noStrike">
                <a:latin typeface="Noto Sans Regular"/>
              </a:rPr>
              <a:t> / </a:t>
            </a:r>
            <a:fld id="{974733A0-9F9A-41E5-8BD2-A69B2CA42A89}" type="slidecount">
              <a:rPr b="0" lang="ru-RU" sz="1400" spc="-1" strike="noStrike">
                <a:latin typeface="Noto Sans Regular"/>
              </a:rPr>
              <a:t>13</a:t>
            </a:fld>
            <a:endParaRPr b="0" lang="ru-RU" sz="1400" spc="-1" strike="noStrike">
              <a:latin typeface="Noto Sans Regular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92000" y="2232000"/>
            <a:ext cx="8568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1" lang="ru-RU" sz="2600" spc="-1" strike="noStrike">
                <a:solidFill>
                  <a:srgbClr val="333333"/>
                </a:solidFill>
                <a:latin typeface="Noto Sans Regular"/>
              </a:rPr>
              <a:t>Программа построения оптимального маршрута в здании с учетом различных возможностей для посетителя</a:t>
            </a:r>
            <a:endParaRPr b="1" lang="ru-RU" sz="26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-72000" y="144000"/>
            <a:ext cx="8568000" cy="124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362413"/>
                </a:solidFill>
                <a:latin typeface="Noto Sans Regular"/>
              </a:rPr>
              <a:t>Российская научно-социальная программа </a:t>
            </a:r>
            <a:endParaRPr b="0" lang="ru-RU" sz="1800" spc="-1" strike="noStrike">
              <a:latin typeface="Noto Sans Regular"/>
            </a:endParaRPr>
          </a:p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362413"/>
                </a:solidFill>
                <a:latin typeface="Noto Sans Regular"/>
              </a:rPr>
              <a:t>для молодежи и школьников «Шаг в будущее» </a:t>
            </a:r>
            <a:endParaRPr b="0" lang="ru-RU" sz="1800" spc="-1" strike="noStrike">
              <a:latin typeface="Noto Sans Regular"/>
            </a:endParaRPr>
          </a:p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362413"/>
                </a:solidFill>
                <a:latin typeface="Noto Sans Regular"/>
              </a:rPr>
              <a:t>Федерально-окружное соревнование молодых исследователей </a:t>
            </a:r>
            <a:endParaRPr b="0" lang="ru-RU" sz="1800" spc="-1" strike="noStrike">
              <a:latin typeface="Noto Sans Regular"/>
            </a:endParaRPr>
          </a:p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362413"/>
                </a:solidFill>
                <a:latin typeface="Noto Sans Regular"/>
              </a:rPr>
              <a:t>по Центральному федеральному округу</a:t>
            </a:r>
            <a:endParaRPr b="0" lang="ru-RU" sz="1800" spc="-1" strike="noStrike">
              <a:latin typeface="Noto Sans Regular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210240" y="4919400"/>
            <a:ext cx="3317760" cy="2208600"/>
          </a:xfrm>
          <a:prstGeom prst="rect">
            <a:avLst/>
          </a:prstGeom>
          <a:ln>
            <a:noFill/>
          </a:ln>
        </p:spPr>
      </p:pic>
      <p:sp>
        <p:nvSpPr>
          <p:cNvPr id="88" name="TextShape 3"/>
          <p:cNvSpPr txBox="1"/>
          <p:nvPr/>
        </p:nvSpPr>
        <p:spPr>
          <a:xfrm>
            <a:off x="793440" y="2232360"/>
            <a:ext cx="8568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/>
            <a:r>
              <a:rPr b="1" lang="ru-RU" sz="2600" spc="-1" strike="noStrike">
                <a:solidFill>
                  <a:srgbClr val="333333"/>
                </a:solidFill>
                <a:latin typeface="Noto Sans Regular"/>
              </a:rPr>
              <a:t>Программа построения оптимального маршрута в здании с учетом различных возможностей для посетителя</a:t>
            </a:r>
            <a:endParaRPr b="1" lang="ru-RU" sz="26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9" name="TextShape 4"/>
          <p:cNvSpPr txBox="1"/>
          <p:nvPr/>
        </p:nvSpPr>
        <p:spPr>
          <a:xfrm>
            <a:off x="1440000" y="4423320"/>
            <a:ext cx="8568000" cy="248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marL="3240360">
              <a:lnSpc>
                <a:spcPct val="100000"/>
              </a:lnSpc>
            </a:pP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Автор: </a:t>
            </a:r>
            <a:br/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Худякова Марина Юрьевна</a:t>
            </a:r>
            <a:br/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Россия, Воронежская область, г. Воронеж</a:t>
            </a:r>
            <a:br/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МБОУ лицей №7, 10 класс</a:t>
            </a:r>
            <a:br/>
            <a:br/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Научный руководитель: </a:t>
            </a:r>
            <a:br/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Саблина Ирина Вячеславовна, учитель информатики МБОУ лицей №7, г. Воронеж</a:t>
            </a:r>
            <a:endParaRPr b="1" lang="ru-RU" sz="1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720000" y="-84600"/>
            <a:ext cx="8855640" cy="152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3200" spc="-1" strike="noStrike">
                <a:solidFill>
                  <a:srgbClr val="333333"/>
                </a:solidFill>
                <a:latin typeface="Noto Sans Regular"/>
              </a:rPr>
              <a:t>Пример реализации программы</a:t>
            </a:r>
            <a:endParaRPr b="1" lang="ru-RU" sz="3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533880" y="1013040"/>
            <a:ext cx="4728960" cy="304020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5256000" y="2719800"/>
            <a:ext cx="4729680" cy="30402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526320" y="4104000"/>
            <a:ext cx="4729680" cy="30402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720000" y="169920"/>
            <a:ext cx="8855640" cy="152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3200" spc="-1" strike="noStrike">
                <a:solidFill>
                  <a:srgbClr val="333333"/>
                </a:solidFill>
                <a:latin typeface="Noto Sans Regular"/>
              </a:rPr>
              <a:t>Пример реализации программы</a:t>
            </a:r>
            <a:endParaRPr b="1" lang="ru-RU" sz="3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435600" y="1694520"/>
            <a:ext cx="8564400" cy="55054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3200" spc="-1" strike="noStrike">
                <a:solidFill>
                  <a:srgbClr val="333333"/>
                </a:solidFill>
                <a:latin typeface="Noto Sans Regular"/>
              </a:rPr>
              <a:t>Направления развития программы</a:t>
            </a:r>
            <a:endParaRPr b="1" lang="ru-RU" sz="3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В настоящее время ведется работа по апробации программы для здания торгового центра города Воронежа, в котором посетители могут воспользоваться лифтами и (или) эскалаторами.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Маршрут эвакуации должен составляться, как оптимальный маршрут от точки нахождения посетителя к эвакуационному выходу (в том числе если возникают дополнительные ограничения для построения маршрута в момент ЧС).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640800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2800" spc="-1" strike="noStrike">
                <a:solidFill>
                  <a:srgbClr val="2a6099"/>
                </a:solidFill>
                <a:latin typeface="Noto Sans Regular"/>
              </a:rPr>
              <a:t>Администрации лицея №7 г. Воронежа благодарит организаторов соревнования!</a:t>
            </a:r>
            <a:endParaRPr b="1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792000" y="1296000"/>
            <a:ext cx="6840000" cy="5126400"/>
          </a:xfrm>
          <a:prstGeom prst="rect">
            <a:avLst/>
          </a:prstGeom>
          <a:ln>
            <a:noFill/>
          </a:ln>
        </p:spPr>
      </p:pic>
      <p:sp>
        <p:nvSpPr>
          <p:cNvPr id="128" name="TextShape 2"/>
          <p:cNvSpPr txBox="1"/>
          <p:nvPr/>
        </p:nvSpPr>
        <p:spPr>
          <a:xfrm>
            <a:off x="576000" y="17748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4400" spc="-1" strike="noStrike">
                <a:solidFill>
                  <a:srgbClr val="2a6099"/>
                </a:solidFill>
                <a:latin typeface="Noto Sans Regular"/>
              </a:rPr>
              <a:t>Спасибо за внимание!</a:t>
            </a:r>
            <a:endParaRPr b="1" lang="ru-RU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720000" y="21600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3200" spc="-1" strike="noStrike">
                <a:solidFill>
                  <a:srgbClr val="333333"/>
                </a:solidFill>
                <a:latin typeface="Noto Sans Regular"/>
              </a:rPr>
              <a:t>Актуальность</a:t>
            </a:r>
            <a:endParaRPr b="1" lang="ru-RU" sz="3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720000" y="1512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Сложность нахождения нужных кабинетов (мест) в незнакомых и больших зданиях — проблема, которая растет в связи со строительством сложных сооружений, объединенных одной концепцией «под одной крышей» с системой переходов (ТРЦ: магазины, бизнес-центр, общественное питание, фитнес клубы, кинотеатры, аттракционы и тд)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Существующие способы помощи посетителям разрабатывались для более простых сооружений и не всегда эффективны, не всегда не учитывают потребности посетителей с ограниченными возможностями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Существующие разработки не имеют готового продукта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Необходимость быстрого нахождения маршрута эвакуации в той точке здания, где оказался посетитель в момент ЧС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720360" y="21600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3200" spc="-1" strike="noStrike">
                <a:solidFill>
                  <a:srgbClr val="333333"/>
                </a:solidFill>
                <a:latin typeface="Noto Sans Regular"/>
              </a:rPr>
              <a:t>Цель и задачи проекта</a:t>
            </a:r>
            <a:endParaRPr b="1" lang="ru-RU" sz="3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72000" y="1584000"/>
            <a:ext cx="9936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ts val="1417"/>
              </a:lnSpc>
              <a:spcAft>
                <a:spcPts val="1414"/>
              </a:spcAft>
            </a:pP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    </a:t>
            </a: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Цель - разработка программы построения оптимального маршрута в здании (комплексе зданий) с учетом различных возможностей для посетителей (лифты, эскалаторы, </a:t>
            </a: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при наличии).</a:t>
            </a:r>
            <a:endParaRPr b="0" lang="ru-RU" sz="1800" spc="-1" strike="noStrike">
              <a:solidFill>
                <a:srgbClr val="333333"/>
              </a:solidFill>
              <a:latin typeface="Noto Sans Regular"/>
            </a:endParaRPr>
          </a:p>
          <a:p>
            <a:pPr>
              <a:lnSpc>
                <a:spcPts val="1417"/>
              </a:lnSpc>
              <a:spcAft>
                <a:spcPts val="1414"/>
              </a:spcAft>
            </a:pP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    </a:t>
            </a: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Задачи:</a:t>
            </a:r>
            <a:endParaRPr b="0" lang="ru-RU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lnSpc>
                <a:spcPts val="1417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Провести сравнительный анализ алгоритмов построения оптимального пути на графе и выбрать наиболее соответствующий практической задаче.</a:t>
            </a:r>
            <a:endParaRPr b="0" lang="ru-RU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lnSpc>
                <a:spcPts val="1417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Описать выбранный алгоритм.</a:t>
            </a:r>
            <a:endParaRPr b="0" lang="ru-RU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lnSpc>
                <a:spcPts val="1417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Написать программу, реализующую задачу построения оптимального маршрута в здании с выбором посетителем различных вариантов перехода на этажи, существующих в здании.</a:t>
            </a:r>
            <a:endParaRPr b="0" lang="ru-RU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lnSpc>
                <a:spcPts val="1417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Реализовать в программе размещение информации об эвакуационных маршрутах при возникновении чрезвычайной ситуации.</a:t>
            </a:r>
            <a:endParaRPr b="0" lang="ru-RU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lnSpc>
                <a:spcPts val="1417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Провести апробацию программы на примере здания Лицея № 7 города Воронежа.</a:t>
            </a:r>
            <a:endParaRPr b="0" lang="ru-RU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lnSpc>
                <a:spcPts val="1417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Noto Sans Regular"/>
              </a:rPr>
              <a:t>Предложить пути развития данного программного продукта.</a:t>
            </a:r>
            <a:endParaRPr b="0" lang="ru-RU" sz="1800" spc="-1" strike="noStrike">
              <a:solidFill>
                <a:srgbClr val="333333"/>
              </a:solidFill>
              <a:latin typeface="Noto Sans Regular"/>
            </a:endParaRPr>
          </a:p>
          <a:p>
            <a:pPr>
              <a:lnSpc>
                <a:spcPts val="1417"/>
              </a:lnSpc>
              <a:spcAft>
                <a:spcPts val="1414"/>
              </a:spcAft>
            </a:pPr>
            <a:endParaRPr b="0" lang="ru-RU" sz="18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720000" y="101880"/>
            <a:ext cx="7920000" cy="166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2800" spc="-1" strike="noStrike">
                <a:solidFill>
                  <a:srgbClr val="333333"/>
                </a:solidFill>
                <a:latin typeface="Noto Sans Regular"/>
              </a:rPr>
              <a:t>Сравнительный анализ существующих алгоритмов поиска кратчайшего пути на графе</a:t>
            </a:r>
            <a:endParaRPr b="1" lang="ru-RU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graphicFrame>
        <p:nvGraphicFramePr>
          <p:cNvPr id="97" name="Table 2"/>
          <p:cNvGraphicFramePr/>
          <p:nvPr/>
        </p:nvGraphicFramePr>
        <p:xfrm>
          <a:off x="39240" y="2040840"/>
          <a:ext cx="9968400" cy="5032080"/>
        </p:xfrm>
        <a:graphic>
          <a:graphicData uri="http://schemas.openxmlformats.org/drawingml/2006/table">
            <a:tbl>
              <a:tblPr/>
              <a:tblGrid>
                <a:gridCol w="2297880"/>
                <a:gridCol w="1624320"/>
                <a:gridCol w="1912320"/>
                <a:gridCol w="2066760"/>
                <a:gridCol w="2067480"/>
              </a:tblGrid>
              <a:tr h="9212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ru-RU" sz="1400" spc="-1" strike="noStrike">
                          <a:solidFill>
                            <a:srgbClr val="ffffff"/>
                          </a:solidFill>
                          <a:latin typeface="Noto Sans Regular"/>
                        </a:rPr>
                        <a:t>Взвешенный граф</a:t>
                      </a:r>
                      <a:endParaRPr b="1" lang="ru-RU" sz="1400" spc="-1" strike="noStrike">
                        <a:solidFill>
                          <a:srgbClr val="ffffff"/>
                        </a:solidFill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ru-RU" sz="1400" spc="-1" strike="noStrike">
                          <a:solidFill>
                            <a:srgbClr val="ffffff"/>
                          </a:solidFill>
                          <a:latin typeface="Noto Sans Regular"/>
                        </a:rPr>
                        <a:t>Допустимость использования ребер с отрицательным весом</a:t>
                      </a:r>
                      <a:endParaRPr b="1" lang="ru-RU" sz="1400" spc="-1" strike="noStrike">
                        <a:solidFill>
                          <a:srgbClr val="ffffff"/>
                        </a:solidFill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ru-RU" sz="1400" spc="-1" strike="noStrike">
                          <a:solidFill>
                            <a:srgbClr val="ffffff"/>
                          </a:solidFill>
                          <a:latin typeface="Noto Sans Regular"/>
                        </a:rPr>
                        <a:t>Время работы, мс</a:t>
                      </a:r>
                      <a:endParaRPr b="1" lang="ru-RU" sz="1400" spc="-1" strike="noStrike">
                        <a:solidFill>
                          <a:srgbClr val="ffffff"/>
                        </a:solidFill>
                        <a:latin typeface="Noto Sans Regular"/>
                      </a:endParaRPr>
                    </a:p>
                    <a:p>
                      <a:pPr algn="ctr"/>
                      <a:r>
                        <a:rPr b="1" lang="ru-RU" sz="1400" spc="-1" strike="noStrike">
                          <a:solidFill>
                            <a:srgbClr val="ffffff"/>
                          </a:solidFill>
                          <a:latin typeface="Noto Sans Regular"/>
                        </a:rPr>
                        <a:t>(m — кол-во вершин, n — кол-во ребер)</a:t>
                      </a:r>
                      <a:endParaRPr b="1" lang="ru-RU" sz="1400" spc="-1" strike="noStrike">
                        <a:solidFill>
                          <a:srgbClr val="ffffff"/>
                        </a:solidFill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1" lang="ru-RU" sz="1400" spc="-1" strike="noStrike">
                          <a:solidFill>
                            <a:srgbClr val="ffffff"/>
                          </a:solidFill>
                          <a:latin typeface="Noto Sans Regular"/>
                        </a:rPr>
                        <a:t>Время работы алгоритма пилотного проекта, мс</a:t>
                      </a:r>
                      <a:endParaRPr b="1" lang="ru-RU" sz="1400" spc="-1" strike="noStrike">
                        <a:solidFill>
                          <a:srgbClr val="ffffff"/>
                        </a:solidFill>
                        <a:latin typeface="Noto Sans Regular"/>
                      </a:endParaRPr>
                    </a:p>
                    <a:p>
                      <a:pPr algn="ctr"/>
                      <a:r>
                        <a:rPr b="1" lang="ru-RU" sz="1400" spc="-1" strike="noStrike">
                          <a:solidFill>
                            <a:srgbClr val="ffffff"/>
                          </a:solidFill>
                          <a:latin typeface="Noto Sans Regular"/>
                        </a:rPr>
                        <a:t>(m = 137; n = 148)</a:t>
                      </a:r>
                      <a:endParaRPr b="1" lang="ru-RU" sz="1400" spc="-1" strike="noStrike">
                        <a:solidFill>
                          <a:srgbClr val="ffffff"/>
                        </a:solidFill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47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Алгоритм Флойда-Уоршелла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Да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Да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800" spc="-1" strike="noStrike">
                          <a:latin typeface="Noto Sans Regular"/>
                        </a:rPr>
                        <a:t>m</a:t>
                      </a:r>
                      <a:r>
                        <a:rPr b="0" lang="ru-RU" sz="2400" spc="-1" strike="noStrike" baseline="33000">
                          <a:latin typeface="Noto Sans Regular"/>
                        </a:rPr>
                        <a:t>3</a:t>
                      </a:r>
                      <a:endParaRPr b="0" lang="ru-RU" sz="24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2 571 353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769320"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Алгоритм Форда-Беллмана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Да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Да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800" spc="-1" strike="noStrike">
                          <a:latin typeface="Noto Sans Regular"/>
                        </a:rPr>
                        <a:t>m</a:t>
                      </a:r>
                      <a:r>
                        <a:rPr b="0" lang="ru-RU" sz="2400" spc="-1" strike="noStrike" baseline="33000">
                          <a:latin typeface="Noto Sans Regular"/>
                        </a:rPr>
                        <a:t>3</a:t>
                      </a:r>
                      <a:endParaRPr b="0" lang="ru-RU" sz="24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2 571 353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9320"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Метод обхода графа в ширину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Нет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2000" spc="-1" strike="noStrike">
                          <a:latin typeface="Noto Sans Regular"/>
                        </a:rPr>
                        <a:t>-</a:t>
                      </a:r>
                      <a:endParaRPr b="0" lang="ru-RU" sz="20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2000" spc="-1" strike="noStrike">
                          <a:latin typeface="Noto Sans Regular"/>
                        </a:rPr>
                        <a:t>-</a:t>
                      </a:r>
                      <a:endParaRPr b="0" lang="ru-RU" sz="20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2000" spc="-1" strike="noStrike">
                          <a:latin typeface="Noto Sans Regular"/>
                        </a:rPr>
                        <a:t>-</a:t>
                      </a:r>
                      <a:endParaRPr b="0" lang="ru-RU" sz="20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769320"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Метод обхода графа в глубину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Нет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2000" spc="-1" strike="noStrike">
                          <a:latin typeface="Noto Sans Regular"/>
                        </a:rPr>
                        <a:t>-</a:t>
                      </a:r>
                      <a:endParaRPr b="0" lang="ru-RU" sz="20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2000" spc="-1" strike="noStrike">
                          <a:latin typeface="Noto Sans Regular"/>
                        </a:rPr>
                        <a:t>-</a:t>
                      </a:r>
                      <a:endParaRPr b="0" lang="ru-RU" sz="20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2000" spc="-1" strike="noStrike">
                          <a:latin typeface="Noto Sans Regular"/>
                        </a:rPr>
                        <a:t>-</a:t>
                      </a:r>
                      <a:endParaRPr b="0" lang="ru-RU" sz="20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1480"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Алгоритм Дейкстры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Да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Нет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800" spc="-1" strike="noStrike">
                          <a:latin typeface="Noto Sans Regular"/>
                        </a:rPr>
                        <a:t>n</a:t>
                      </a:r>
                      <a:r>
                        <a:rPr b="0" lang="ru-RU" sz="2400" spc="-1" strike="noStrike" baseline="33000">
                          <a:latin typeface="Noto Sans Regular"/>
                        </a:rPr>
                        <a:t>2</a:t>
                      </a:r>
                      <a:r>
                        <a:rPr b="0" lang="ru-RU" sz="1800" spc="-1" strike="noStrike">
                          <a:latin typeface="Noto Sans Regular"/>
                        </a:rPr>
                        <a:t> + m</a:t>
                      </a:r>
                      <a:endParaRPr b="0" lang="ru-RU" sz="18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ru-RU" sz="1600" spc="-1" strike="noStrike">
                          <a:latin typeface="Noto Sans Regular"/>
                        </a:rPr>
                        <a:t>22 041</a:t>
                      </a:r>
                      <a:endParaRPr b="0" lang="ru-RU" sz="1600" spc="-1" strike="noStrike">
                        <a:latin typeface="Noto Sans Regular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</a:tbl>
          </a:graphicData>
        </a:graphic>
      </p:graphicFrame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729360" y="18144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3200" spc="-1" strike="noStrike">
                <a:solidFill>
                  <a:srgbClr val="333333"/>
                </a:solidFill>
                <a:latin typeface="Noto Sans Regular"/>
              </a:rPr>
              <a:t>Алгоритм Дейкстры</a:t>
            </a:r>
            <a:endParaRPr b="1" lang="ru-RU" sz="3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Этап 1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	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	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Нахождение длины кратчайшего пути.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Шаг 1.1.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	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Присвоение вершинам начальных меток.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Шаг 1.2. 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	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Изменение меток.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Шаг 1.3. 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	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Превращение временной метки в постоянную.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Шаг 1.4. 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	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Проверка на завершение первого этапа.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Этап 2 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	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	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Построение кратчайшего пути.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Шаг 2.1. 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	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Последовательный поиск ребер кратчайшего пути.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Шаг 2.2. 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	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Проверка на завершение второго этапа.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3200" spc="-1" strike="noStrike">
                <a:solidFill>
                  <a:srgbClr val="333333"/>
                </a:solidFill>
                <a:latin typeface="Noto Sans Regular"/>
              </a:rPr>
              <a:t>Описание программы</a:t>
            </a:r>
            <a:endParaRPr b="1" lang="ru-RU" sz="3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Язык программирования — Python;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Среда разработки — PyCharm;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Используемые библиотеки: </a:t>
            </a:r>
            <a:r>
              <a:rPr b="0" lang="ru-RU" sz="2000" spc="-1" strike="noStrike">
                <a:solidFill>
                  <a:srgbClr val="000000"/>
                </a:solidFill>
                <a:latin typeface="Noto Sans Regular"/>
              </a:rPr>
              <a:t>PIL, хlrd, PyQt5, </a:t>
            </a:r>
            <a:r>
              <a:rPr b="0" lang="en-US" sz="2000" spc="-1" strike="noStrike">
                <a:solidFill>
                  <a:srgbClr val="000000"/>
                </a:solidFill>
                <a:latin typeface="Noto Sans Regular"/>
              </a:rPr>
              <a:t>sys, csv, math, sqlite3;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Regular"/>
              </a:rPr>
              <a:t>Используемые технологии: п</a:t>
            </a:r>
            <a:r>
              <a:rPr b="0" lang="en-US" sz="2000" spc="-1" strike="noStrike">
                <a:solidFill>
                  <a:srgbClr val="000000"/>
                </a:solidFill>
                <a:latin typeface="Noto Sans Regular"/>
              </a:rPr>
              <a:t>рограммное создание интерфейса, разработка части интерфейса средствами QT Designer, работа с диалоговыми окнами и изображениями, обработка нажатий клавиш, работа с файлами, использование технологии работы с БД (таблица SchoolCoords), обработка изображений (при построении пути).</a:t>
            </a:r>
            <a:r>
              <a:rPr b="0" lang="ru-RU" sz="2000" spc="-1" strike="noStrike">
                <a:solidFill>
                  <a:srgbClr val="333333"/>
                </a:solidFill>
                <a:latin typeface="Noto Sans Regular"/>
              </a:rPr>
              <a:t> </a:t>
            </a:r>
            <a:endParaRPr b="0" lang="ru-RU" sz="20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720000" y="-3852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3200" spc="-1" strike="noStrike">
                <a:solidFill>
                  <a:srgbClr val="333333"/>
                </a:solidFill>
                <a:latin typeface="Noto Sans Regular"/>
              </a:rPr>
              <a:t>Описание программы</a:t>
            </a:r>
            <a:endParaRPr b="1" lang="ru-RU" sz="3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440000" y="864000"/>
            <a:ext cx="6552000" cy="669600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864000" y="576000"/>
            <a:ext cx="7560000" cy="6994800"/>
          </a:xfrm>
          <a:prstGeom prst="rect">
            <a:avLst/>
          </a:prstGeom>
          <a:ln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720000" y="33480"/>
            <a:ext cx="8855640" cy="1046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3200" spc="-1" strike="noStrike">
                <a:solidFill>
                  <a:srgbClr val="333333"/>
                </a:solidFill>
                <a:latin typeface="Noto Sans Regular"/>
              </a:rPr>
              <a:t>Описание программы</a:t>
            </a:r>
            <a:endParaRPr b="1" lang="ru-RU" sz="3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720000" y="169920"/>
            <a:ext cx="8855640" cy="152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ru-RU" sz="3200" spc="-1" strike="noStrike">
                <a:solidFill>
                  <a:srgbClr val="333333"/>
                </a:solidFill>
                <a:latin typeface="Noto Sans Regular"/>
              </a:rPr>
              <a:t>Пример реализации программы</a:t>
            </a:r>
            <a:endParaRPr b="1" lang="ru-RU" sz="3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432000" y="1746000"/>
            <a:ext cx="8564400" cy="55054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8712000" y="72000"/>
            <a:ext cx="129600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Application>LibreOffice/6.1.2.1$Windows_x86 LibreOffice_project/65905a128db06ba48db947242809d14d3f9a93fe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2020-11-24T21:49:34Z</dcterms:created>
  <dc:creator/>
  <dc:description/>
  <dc:language>ru-RU</dc:language>
  <cp:lastModifiedBy/>
  <dcterms:modified xsi:type="dcterms:W3CDTF">2020-11-25T22:34:22Z</dcterms:modified>
  <cp:revision>32</cp:revision>
  <dc:subject/>
  <dc:title>Impress</dc:title>
</cp:coreProperties>
</file>